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68" r:id="rId2"/>
  </p:sldMasterIdLst>
  <p:notesMasterIdLst>
    <p:notesMasterId r:id="rId11"/>
  </p:notesMasterIdLst>
  <p:sldIdLst>
    <p:sldId id="256" r:id="rId3"/>
    <p:sldId id="260" r:id="rId4"/>
    <p:sldId id="257" r:id="rId5"/>
    <p:sldId id="259" r:id="rId6"/>
    <p:sldId id="261" r:id="rId7"/>
    <p:sldId id="258" r:id="rId8"/>
    <p:sldId id="264" r:id="rId9"/>
    <p:sldId id="263"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108" d="100"/>
          <a:sy n="108" d="100"/>
        </p:scale>
        <p:origin x="71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1.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2140BC-41E7-47CD-820B-B53DF3AB6FA7}" type="datetimeFigureOut">
              <a:rPr lang="en-NZ" smtClean="0"/>
              <a:t>29/11/2017</a:t>
            </a:fld>
            <a:endParaRPr lang="en-NZ"/>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ACC00A-CF67-4EBB-926A-7ECB9C25161A}" type="slidenum">
              <a:rPr lang="en-NZ" smtClean="0"/>
              <a:t>‹#›</a:t>
            </a:fld>
            <a:endParaRPr lang="en-NZ"/>
          </a:p>
        </p:txBody>
      </p:sp>
    </p:spTree>
    <p:extLst>
      <p:ext uri="{BB962C8B-B14F-4D97-AF65-F5344CB8AC3E}">
        <p14:creationId xmlns:p14="http://schemas.microsoft.com/office/powerpoint/2010/main" val="2445285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My reflections so far</a:t>
            </a:r>
          </a:p>
        </p:txBody>
      </p:sp>
      <p:sp>
        <p:nvSpPr>
          <p:cNvPr id="4" name="Slide Number Placeholder 3"/>
          <p:cNvSpPr>
            <a:spLocks noGrp="1"/>
          </p:cNvSpPr>
          <p:nvPr>
            <p:ph type="sldNum" sz="quarter" idx="10"/>
          </p:nvPr>
        </p:nvSpPr>
        <p:spPr/>
        <p:txBody>
          <a:bodyPr/>
          <a:lstStyle/>
          <a:p>
            <a:fld id="{D4ACC00A-CF67-4EBB-926A-7ECB9C25161A}" type="slidenum">
              <a:rPr lang="en-NZ" smtClean="0"/>
              <a:t>1</a:t>
            </a:fld>
            <a:endParaRPr lang="en-NZ"/>
          </a:p>
        </p:txBody>
      </p:sp>
    </p:spTree>
    <p:extLst>
      <p:ext uri="{BB962C8B-B14F-4D97-AF65-F5344CB8AC3E}">
        <p14:creationId xmlns:p14="http://schemas.microsoft.com/office/powerpoint/2010/main" val="4957747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9E2AB48-6B81-443C-84F0-8098475CA912}" type="datetimeFigureOut">
              <a:rPr lang="en-US" smtClean="0"/>
              <a:t>11/29/2017</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A0E9ABD0-655E-4203-B2D8-6AEABBAE044C}" type="slidenum">
              <a:rPr lang="en-US" smtClean="0"/>
              <a:t>‹#›</a:t>
            </a:fld>
            <a:endParaRPr lang="en-US"/>
          </a:p>
        </p:txBody>
      </p:sp>
    </p:spTree>
    <p:extLst>
      <p:ext uri="{BB962C8B-B14F-4D97-AF65-F5344CB8AC3E}">
        <p14:creationId xmlns:p14="http://schemas.microsoft.com/office/powerpoint/2010/main" val="26250143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9E2AB48-6B81-443C-84F0-8098475CA912}" type="datetimeFigureOut">
              <a:rPr lang="en-US" smtClean="0"/>
              <a:t>11/29/2017</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0E9ABD0-655E-4203-B2D8-6AEABBAE044C}" type="slidenum">
              <a:rPr lang="en-US" smtClean="0"/>
              <a:t>‹#›</a:t>
            </a:fld>
            <a:endParaRPr lang="en-US"/>
          </a:p>
        </p:txBody>
      </p:sp>
    </p:spTree>
    <p:extLst>
      <p:ext uri="{BB962C8B-B14F-4D97-AF65-F5344CB8AC3E}">
        <p14:creationId xmlns:p14="http://schemas.microsoft.com/office/powerpoint/2010/main" val="31920974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9E2AB48-6B81-443C-84F0-8098475CA912}" type="datetimeFigureOut">
              <a:rPr lang="en-US" smtClean="0"/>
              <a:t>11/29/2017</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0E9ABD0-655E-4203-B2D8-6AEABBAE044C}"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5594584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9E2AB48-6B81-443C-84F0-8098475CA912}" type="datetimeFigureOut">
              <a:rPr lang="en-US" smtClean="0"/>
              <a:t>11/29/2017</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0E9ABD0-655E-4203-B2D8-6AEABBAE044C}" type="slidenum">
              <a:rPr lang="en-US" smtClean="0"/>
              <a:t>‹#›</a:t>
            </a:fld>
            <a:endParaRPr lang="en-US"/>
          </a:p>
        </p:txBody>
      </p:sp>
    </p:spTree>
    <p:extLst>
      <p:ext uri="{BB962C8B-B14F-4D97-AF65-F5344CB8AC3E}">
        <p14:creationId xmlns:p14="http://schemas.microsoft.com/office/powerpoint/2010/main" val="3235394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9E2AB48-6B81-443C-84F0-8098475CA912}" type="datetimeFigureOut">
              <a:rPr lang="en-US" smtClean="0"/>
              <a:t>11/29/2017</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0E9ABD0-655E-4203-B2D8-6AEABBAE044C}"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9187126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9E2AB48-6B81-443C-84F0-8098475CA912}" type="datetimeFigureOut">
              <a:rPr lang="en-US" smtClean="0"/>
              <a:t>11/29/2017</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0E9ABD0-655E-4203-B2D8-6AEABBAE044C}" type="slidenum">
              <a:rPr lang="en-US" smtClean="0"/>
              <a:t>‹#›</a:t>
            </a:fld>
            <a:endParaRPr lang="en-US"/>
          </a:p>
        </p:txBody>
      </p:sp>
    </p:spTree>
    <p:extLst>
      <p:ext uri="{BB962C8B-B14F-4D97-AF65-F5344CB8AC3E}">
        <p14:creationId xmlns:p14="http://schemas.microsoft.com/office/powerpoint/2010/main" val="25319268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9E2AB48-6B81-443C-84F0-8098475CA912}" type="datetimeFigureOut">
              <a:rPr lang="en-US" smtClean="0"/>
              <a:t>11/29/2017</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0E9ABD0-655E-4203-B2D8-6AEABBAE044C}" type="slidenum">
              <a:rPr lang="en-US" smtClean="0"/>
              <a:t>‹#›</a:t>
            </a:fld>
            <a:endParaRPr lang="en-US"/>
          </a:p>
        </p:txBody>
      </p:sp>
    </p:spTree>
    <p:extLst>
      <p:ext uri="{BB962C8B-B14F-4D97-AF65-F5344CB8AC3E}">
        <p14:creationId xmlns:p14="http://schemas.microsoft.com/office/powerpoint/2010/main" val="26984152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9E2AB48-6B81-443C-84F0-8098475CA912}" type="datetimeFigureOut">
              <a:rPr lang="en-US" smtClean="0"/>
              <a:t>11/29/2017</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0E9ABD0-655E-4203-B2D8-6AEABBAE044C}" type="slidenum">
              <a:rPr lang="en-US" smtClean="0"/>
              <a:t>‹#›</a:t>
            </a:fld>
            <a:endParaRPr lang="en-US"/>
          </a:p>
        </p:txBody>
      </p:sp>
    </p:spTree>
    <p:extLst>
      <p:ext uri="{BB962C8B-B14F-4D97-AF65-F5344CB8AC3E}">
        <p14:creationId xmlns:p14="http://schemas.microsoft.com/office/powerpoint/2010/main" val="3903501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9E2AB48-6B81-443C-84F0-8098475CA912}" type="datetimeFigureOut">
              <a:rPr lang="en-US" smtClean="0"/>
              <a:t>11/29/2017</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0E9ABD0-655E-4203-B2D8-6AEABBAE044C}" type="slidenum">
              <a:rPr lang="en-US" smtClean="0"/>
              <a:t>‹#›</a:t>
            </a:fld>
            <a:endParaRPr lang="en-US"/>
          </a:p>
        </p:txBody>
      </p:sp>
    </p:spTree>
    <p:extLst>
      <p:ext uri="{BB962C8B-B14F-4D97-AF65-F5344CB8AC3E}">
        <p14:creationId xmlns:p14="http://schemas.microsoft.com/office/powerpoint/2010/main" val="4256388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9E2AB48-6B81-443C-84F0-8098475CA912}" type="datetimeFigureOut">
              <a:rPr lang="en-US" smtClean="0"/>
              <a:t>11/29/2017</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0E9ABD0-655E-4203-B2D8-6AEABBAE044C}" type="slidenum">
              <a:rPr lang="en-US" smtClean="0"/>
              <a:t>‹#›</a:t>
            </a:fld>
            <a:endParaRPr lang="en-US"/>
          </a:p>
        </p:txBody>
      </p:sp>
    </p:spTree>
    <p:extLst>
      <p:ext uri="{BB962C8B-B14F-4D97-AF65-F5344CB8AC3E}">
        <p14:creationId xmlns:p14="http://schemas.microsoft.com/office/powerpoint/2010/main" val="615925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9E2AB48-6B81-443C-84F0-8098475CA912}" type="datetimeFigureOut">
              <a:rPr lang="en-US" smtClean="0"/>
              <a:t>11/29/2017</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A0E9ABD0-655E-4203-B2D8-6AEABBAE044C}" type="slidenum">
              <a:rPr lang="en-US" smtClean="0"/>
              <a:t>‹#›</a:t>
            </a:fld>
            <a:endParaRPr lang="en-US"/>
          </a:p>
        </p:txBody>
      </p:sp>
    </p:spTree>
    <p:extLst>
      <p:ext uri="{BB962C8B-B14F-4D97-AF65-F5344CB8AC3E}">
        <p14:creationId xmlns:p14="http://schemas.microsoft.com/office/powerpoint/2010/main" val="2100065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9E2AB48-6B81-443C-84F0-8098475CA912}" type="datetimeFigureOut">
              <a:rPr lang="en-US" smtClean="0"/>
              <a:t>11/29/2017</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A0E9ABD0-655E-4203-B2D8-6AEABBAE044C}" type="slidenum">
              <a:rPr lang="en-US" smtClean="0"/>
              <a:t>‹#›</a:t>
            </a:fld>
            <a:endParaRPr lang="en-US"/>
          </a:p>
        </p:txBody>
      </p:sp>
    </p:spTree>
    <p:extLst>
      <p:ext uri="{BB962C8B-B14F-4D97-AF65-F5344CB8AC3E}">
        <p14:creationId xmlns:p14="http://schemas.microsoft.com/office/powerpoint/2010/main" val="41318640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9E2AB48-6B81-443C-84F0-8098475CA912}" type="datetimeFigureOut">
              <a:rPr lang="en-US" smtClean="0"/>
              <a:t>11/29/2017</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A0E9ABD0-655E-4203-B2D8-6AEABBAE044C}" type="slidenum">
              <a:rPr lang="en-US" smtClean="0"/>
              <a:t>‹#›</a:t>
            </a:fld>
            <a:endParaRPr lang="en-US"/>
          </a:p>
        </p:txBody>
      </p:sp>
    </p:spTree>
    <p:extLst>
      <p:ext uri="{BB962C8B-B14F-4D97-AF65-F5344CB8AC3E}">
        <p14:creationId xmlns:p14="http://schemas.microsoft.com/office/powerpoint/2010/main" val="8591594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E2AB48-6B81-443C-84F0-8098475CA912}" type="datetimeFigureOut">
              <a:rPr lang="en-US" smtClean="0"/>
              <a:t>11/29/2017</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A0E9ABD0-655E-4203-B2D8-6AEABBAE044C}" type="slidenum">
              <a:rPr lang="en-US" smtClean="0"/>
              <a:t>‹#›</a:t>
            </a:fld>
            <a:endParaRPr lang="en-US"/>
          </a:p>
        </p:txBody>
      </p:sp>
    </p:spTree>
    <p:extLst>
      <p:ext uri="{BB962C8B-B14F-4D97-AF65-F5344CB8AC3E}">
        <p14:creationId xmlns:p14="http://schemas.microsoft.com/office/powerpoint/2010/main" val="1558783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9E2AB48-6B81-443C-84F0-8098475CA912}" type="datetimeFigureOut">
              <a:rPr lang="en-US" smtClean="0"/>
              <a:t>11/29/2017</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A0E9ABD0-655E-4203-B2D8-6AEABBAE044C}" type="slidenum">
              <a:rPr lang="en-US" smtClean="0"/>
              <a:t>‹#›</a:t>
            </a:fld>
            <a:endParaRPr lang="en-US"/>
          </a:p>
        </p:txBody>
      </p:sp>
    </p:spTree>
    <p:extLst>
      <p:ext uri="{BB962C8B-B14F-4D97-AF65-F5344CB8AC3E}">
        <p14:creationId xmlns:p14="http://schemas.microsoft.com/office/powerpoint/2010/main" val="33827958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9E2AB48-6B81-443C-84F0-8098475CA912}" type="datetimeFigureOut">
              <a:rPr lang="en-US" smtClean="0"/>
              <a:t>11/29/2017</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0E9ABD0-655E-4203-B2D8-6AEABBAE044C}" type="slidenum">
              <a:rPr lang="en-US" smtClean="0"/>
              <a:t>‹#›</a:t>
            </a:fld>
            <a:endParaRPr lang="en-US"/>
          </a:p>
        </p:txBody>
      </p:sp>
    </p:spTree>
    <p:extLst>
      <p:ext uri="{BB962C8B-B14F-4D97-AF65-F5344CB8AC3E}">
        <p14:creationId xmlns:p14="http://schemas.microsoft.com/office/powerpoint/2010/main" val="5297208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9E2AB48-6B81-443C-84F0-8098475CA912}" type="datetimeFigureOut">
              <a:rPr lang="en-US" smtClean="0"/>
              <a:t>11/29/2017</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A0E9ABD0-655E-4203-B2D8-6AEABBAE044C}" type="slidenum">
              <a:rPr lang="en-US" smtClean="0"/>
              <a:t>‹#›</a:t>
            </a:fld>
            <a:endParaRPr lang="en-US"/>
          </a:p>
        </p:txBody>
      </p:sp>
    </p:spTree>
    <p:extLst>
      <p:ext uri="{BB962C8B-B14F-4D97-AF65-F5344CB8AC3E}">
        <p14:creationId xmlns:p14="http://schemas.microsoft.com/office/powerpoint/2010/main" val="2590759156"/>
      </p:ext>
    </p:extLst>
  </p:cSld>
  <p:clrMap bg1="lt1" tx1="dk1" bg2="lt2" tx2="dk2" accent1="accent1" accent2="accent2" accent3="accent3" accent4="accent4" accent5="accent5" accent6="accent6" hlink="hlink" folHlink="folHlink"/>
  <p:sldLayoutIdLst>
    <p:sldLayoutId id="2147483969" r:id="rId1"/>
    <p:sldLayoutId id="2147483970" r:id="rId2"/>
    <p:sldLayoutId id="2147483971" r:id="rId3"/>
    <p:sldLayoutId id="2147483972" r:id="rId4"/>
    <p:sldLayoutId id="2147483973" r:id="rId5"/>
    <p:sldLayoutId id="2147483974" r:id="rId6"/>
    <p:sldLayoutId id="2147483975" r:id="rId7"/>
    <p:sldLayoutId id="2147483976" r:id="rId8"/>
    <p:sldLayoutId id="2147483977" r:id="rId9"/>
    <p:sldLayoutId id="2147483978" r:id="rId10"/>
    <p:sldLayoutId id="2147483979" r:id="rId11"/>
    <p:sldLayoutId id="2147483980" r:id="rId12"/>
    <p:sldLayoutId id="2147483981" r:id="rId13"/>
    <p:sldLayoutId id="2147483982" r:id="rId14"/>
    <p:sldLayoutId id="2147483983" r:id="rId15"/>
    <p:sldLayoutId id="2147483984"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hyperlink" Target="mailto:scla069@aucklanduni.co.nz" TargetMode="Externa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42721" y="1698870"/>
            <a:ext cx="9837114" cy="1280890"/>
          </a:xfrm>
        </p:spPr>
        <p:txBody>
          <a:bodyPr>
            <a:normAutofit fontScale="90000"/>
          </a:bodyPr>
          <a:lstStyle/>
          <a:p>
            <a:r>
              <a:rPr lang="en-NZ" b="1" dirty="0"/>
              <a:t>Service users’ experiences of compulsory inpatient treatment under the Mental Health Act, (Compulsory Assessment and Treatment Act), 1992.</a:t>
            </a:r>
            <a:br>
              <a:rPr lang="en-US" dirty="0"/>
            </a:br>
            <a:br>
              <a:rPr lang="en-US" dirty="0"/>
            </a:br>
            <a:br>
              <a:rPr lang="en-US" dirty="0"/>
            </a:br>
            <a:r>
              <a:rPr lang="en-US" dirty="0"/>
              <a:t>Shona Clarke</a:t>
            </a:r>
            <a:br>
              <a:rPr lang="en-US" dirty="0"/>
            </a:br>
            <a:r>
              <a:rPr lang="en-US" sz="3100" dirty="0"/>
              <a:t>Masters of Health Sciences</a:t>
            </a:r>
            <a:br>
              <a:rPr lang="en-US" sz="3100" dirty="0"/>
            </a:br>
            <a:r>
              <a:rPr lang="en-US" sz="3100" dirty="0"/>
              <a:t>University of Auckland</a:t>
            </a:r>
            <a:br>
              <a:rPr lang="en-US" dirty="0"/>
            </a:br>
            <a:br>
              <a:rPr lang="en-US" dirty="0"/>
            </a:br>
            <a:r>
              <a:rPr lang="en-US" sz="2000" dirty="0"/>
              <a:t>Mental Health Research Symposium, 1 December, 2017</a:t>
            </a:r>
          </a:p>
        </p:txBody>
      </p:sp>
      <p:pic>
        <p:nvPicPr>
          <p:cNvPr id="5" name="Picture 4">
            <a:extLst>
              <a:ext uri="{FF2B5EF4-FFF2-40B4-BE49-F238E27FC236}">
                <a16:creationId xmlns:a16="http://schemas.microsoft.com/office/drawing/2014/main" id="{1984304F-D8BE-48C4-AC52-C07FAC9B21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0061" y="152400"/>
            <a:ext cx="4131321" cy="1280890"/>
          </a:xfrm>
          <a:prstGeom prst="rect">
            <a:avLst/>
          </a:prstGeom>
          <a:extLst>
            <a:ext uri="{FAA26D3D-D897-4be2-8F04-BA451C77F1D7}">
              <ma14:placeholder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p14="http://schemas.microsoft.com/office/word/2010/wordprocessingDrawing" xmlns:mc="http://schemas.openxmlformats.org/markup-compatibility/2006" xmlns:wpc="http://schemas.microsoft.com/office/word/2010/wordprocessingCanvas" xmlns:pic="http://schemas.openxmlformats.org/drawingml/2006/picture" xmlns:wne="http://schemas.microsoft.com/office/word/2006/wordml" xmlns:wp="http://schemas.openxmlformats.org/drawingml/2006/wordprocessingDrawing" xmlns:m="http://schemas.openxmlformats.org/officeDocument/2006/math" xmlns:ve="http://schemas.openxmlformats.org/markup-compatibility/2006"/>
            </a:ext>
          </a:extLst>
        </p:spPr>
      </p:pic>
    </p:spTree>
    <p:extLst>
      <p:ext uri="{BB962C8B-B14F-4D97-AF65-F5344CB8AC3E}">
        <p14:creationId xmlns:p14="http://schemas.microsoft.com/office/powerpoint/2010/main" val="30275737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34372-9652-4C73-9462-8D94320598D2}"/>
              </a:ext>
            </a:extLst>
          </p:cNvPr>
          <p:cNvSpPr>
            <a:spLocks noGrp="1"/>
          </p:cNvSpPr>
          <p:nvPr>
            <p:ph type="title"/>
          </p:nvPr>
        </p:nvSpPr>
        <p:spPr>
          <a:xfrm>
            <a:off x="1753386" y="624110"/>
            <a:ext cx="9751225" cy="1280890"/>
          </a:xfrm>
        </p:spPr>
        <p:txBody>
          <a:bodyPr/>
          <a:lstStyle/>
          <a:p>
            <a:r>
              <a:rPr lang="en-NZ" dirty="0"/>
              <a:t>The research</a:t>
            </a:r>
          </a:p>
        </p:txBody>
      </p:sp>
      <p:sp>
        <p:nvSpPr>
          <p:cNvPr id="3" name="TextBox 2">
            <a:extLst>
              <a:ext uri="{FF2B5EF4-FFF2-40B4-BE49-F238E27FC236}">
                <a16:creationId xmlns:a16="http://schemas.microsoft.com/office/drawing/2014/main" id="{2DB9B22B-35CE-4C69-9E8F-38ED85795BF9}"/>
              </a:ext>
            </a:extLst>
          </p:cNvPr>
          <p:cNvSpPr txBox="1"/>
          <p:nvPr/>
        </p:nvSpPr>
        <p:spPr>
          <a:xfrm>
            <a:off x="1634747" y="1905000"/>
            <a:ext cx="9869864" cy="4431983"/>
          </a:xfrm>
          <a:prstGeom prst="rect">
            <a:avLst/>
          </a:prstGeom>
          <a:noFill/>
        </p:spPr>
        <p:txBody>
          <a:bodyPr wrap="square" rtlCol="0">
            <a:spAutoFit/>
          </a:bodyPr>
          <a:lstStyle/>
          <a:p>
            <a:pPr marL="285750" indent="-285750">
              <a:buFont typeface="Arial" panose="020B0604020202020204" pitchFamily="34" charset="0"/>
              <a:buChar char="•"/>
            </a:pPr>
            <a:r>
              <a:rPr lang="en-NZ" sz="2400" dirty="0"/>
              <a:t>Topic and focus</a:t>
            </a:r>
          </a:p>
          <a:p>
            <a:endParaRPr lang="en-NZ" sz="2400" dirty="0"/>
          </a:p>
          <a:p>
            <a:pPr marL="285750" indent="-285750">
              <a:buFont typeface="Arial" panose="020B0604020202020204" pitchFamily="34" charset="0"/>
              <a:buChar char="•"/>
            </a:pPr>
            <a:r>
              <a:rPr lang="en-NZ" sz="2400" dirty="0"/>
              <a:t>Exclusion criteria</a:t>
            </a:r>
          </a:p>
          <a:p>
            <a:pPr marL="285750" indent="-285750">
              <a:buFont typeface="Arial" panose="020B0604020202020204" pitchFamily="34" charset="0"/>
              <a:buChar char="•"/>
            </a:pPr>
            <a:endParaRPr lang="en-NZ" sz="2400" dirty="0"/>
          </a:p>
          <a:p>
            <a:pPr marL="285750" indent="-285750">
              <a:buFont typeface="Arial" panose="020B0604020202020204" pitchFamily="34" charset="0"/>
              <a:buChar char="•"/>
            </a:pPr>
            <a:r>
              <a:rPr lang="en-NZ" sz="2400" dirty="0"/>
              <a:t>Some of the methods</a:t>
            </a:r>
          </a:p>
          <a:p>
            <a:pPr marL="285750" indent="-285750">
              <a:buFont typeface="Arial" panose="020B0604020202020204" pitchFamily="34" charset="0"/>
              <a:buChar char="•"/>
            </a:pPr>
            <a:endParaRPr lang="en-NZ" sz="2400" dirty="0"/>
          </a:p>
          <a:p>
            <a:pPr marL="742950" lvl="1" indent="-285750">
              <a:buFont typeface="Arial" panose="020B0604020202020204" pitchFamily="34" charset="0"/>
              <a:buChar char="•"/>
            </a:pPr>
            <a:r>
              <a:rPr lang="en-NZ" sz="2400" dirty="0"/>
              <a:t>Reflexivity</a:t>
            </a:r>
          </a:p>
          <a:p>
            <a:pPr marL="285750" indent="-285750">
              <a:buFont typeface="Arial" panose="020B0604020202020204" pitchFamily="34" charset="0"/>
              <a:buChar char="•"/>
            </a:pPr>
            <a:endParaRPr lang="en-NZ" sz="2400" dirty="0"/>
          </a:p>
          <a:p>
            <a:pPr marL="285750" indent="-285750">
              <a:buFont typeface="Arial" panose="020B0604020202020204" pitchFamily="34" charset="0"/>
              <a:buChar char="•"/>
            </a:pPr>
            <a:r>
              <a:rPr lang="en-NZ" sz="2400" dirty="0"/>
              <a:t>Recruitment process</a:t>
            </a:r>
          </a:p>
          <a:p>
            <a:pPr marL="285750" indent="-285750">
              <a:buFont typeface="Arial" panose="020B0604020202020204" pitchFamily="34" charset="0"/>
              <a:buChar char="•"/>
            </a:pPr>
            <a:endParaRPr lang="en-NZ" sz="2400" dirty="0"/>
          </a:p>
          <a:p>
            <a:pPr marL="285750" indent="-285750">
              <a:buFont typeface="Arial" panose="020B0604020202020204" pitchFamily="34" charset="0"/>
              <a:buChar char="•"/>
            </a:pPr>
            <a:r>
              <a:rPr lang="en-NZ" sz="2400" dirty="0"/>
              <a:t>Collecting people’s stories</a:t>
            </a:r>
          </a:p>
          <a:p>
            <a:endParaRPr lang="en-NZ" dirty="0"/>
          </a:p>
        </p:txBody>
      </p:sp>
      <p:pic>
        <p:nvPicPr>
          <p:cNvPr id="5" name="Picture 4">
            <a:extLst>
              <a:ext uri="{FF2B5EF4-FFF2-40B4-BE49-F238E27FC236}">
                <a16:creationId xmlns:a16="http://schemas.microsoft.com/office/drawing/2014/main" id="{3CF75646-E0F9-4B9A-AE00-0F15CCC4E3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5347" y="1464276"/>
            <a:ext cx="5239264" cy="3929448"/>
          </a:xfrm>
          <a:prstGeom prst="rect">
            <a:avLst/>
          </a:prstGeom>
        </p:spPr>
      </p:pic>
    </p:spTree>
    <p:extLst>
      <p:ext uri="{BB962C8B-B14F-4D97-AF65-F5344CB8AC3E}">
        <p14:creationId xmlns:p14="http://schemas.microsoft.com/office/powerpoint/2010/main" val="12787396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34372-9652-4C73-9462-8D94320598D2}"/>
              </a:ext>
            </a:extLst>
          </p:cNvPr>
          <p:cNvSpPr>
            <a:spLocks noGrp="1"/>
          </p:cNvSpPr>
          <p:nvPr>
            <p:ph type="title"/>
          </p:nvPr>
        </p:nvSpPr>
        <p:spPr>
          <a:xfrm>
            <a:off x="1753386" y="624110"/>
            <a:ext cx="9751225" cy="1280890"/>
          </a:xfrm>
        </p:spPr>
        <p:txBody>
          <a:bodyPr/>
          <a:lstStyle/>
          <a:p>
            <a:r>
              <a:rPr lang="en-NZ" dirty="0"/>
              <a:t>Situating the research – </a:t>
            </a:r>
            <a:br>
              <a:rPr lang="en-NZ" dirty="0"/>
            </a:br>
            <a:r>
              <a:rPr lang="en-NZ" dirty="0"/>
              <a:t>Service user </a:t>
            </a:r>
            <a:r>
              <a:rPr lang="en-NZ" b="1" u="sng" dirty="0">
                <a:solidFill>
                  <a:schemeClr val="bg2">
                    <a:lumMod val="25000"/>
                  </a:schemeClr>
                </a:solidFill>
              </a:rPr>
              <a:t>led</a:t>
            </a:r>
            <a:r>
              <a:rPr lang="en-NZ" dirty="0"/>
              <a:t> research</a:t>
            </a:r>
          </a:p>
        </p:txBody>
      </p:sp>
      <p:sp>
        <p:nvSpPr>
          <p:cNvPr id="3" name="TextBox 2">
            <a:extLst>
              <a:ext uri="{FF2B5EF4-FFF2-40B4-BE49-F238E27FC236}">
                <a16:creationId xmlns:a16="http://schemas.microsoft.com/office/drawing/2014/main" id="{2DB9B22B-35CE-4C69-9E8F-38ED85795BF9}"/>
              </a:ext>
            </a:extLst>
          </p:cNvPr>
          <p:cNvSpPr txBox="1"/>
          <p:nvPr/>
        </p:nvSpPr>
        <p:spPr>
          <a:xfrm>
            <a:off x="1634747" y="2460396"/>
            <a:ext cx="6224150" cy="2308324"/>
          </a:xfrm>
          <a:prstGeom prst="rect">
            <a:avLst/>
          </a:prstGeom>
          <a:noFill/>
        </p:spPr>
        <p:txBody>
          <a:bodyPr wrap="square" rtlCol="0">
            <a:spAutoFit/>
          </a:bodyPr>
          <a:lstStyle/>
          <a:p>
            <a:pPr marL="285750" indent="-285750">
              <a:buFont typeface="Arial" panose="020B0604020202020204" pitchFamily="34" charset="0"/>
              <a:buChar char="•"/>
            </a:pPr>
            <a:r>
              <a:rPr lang="en-NZ" sz="2400" dirty="0"/>
              <a:t>How this research is service user led.</a:t>
            </a:r>
          </a:p>
          <a:p>
            <a:pPr marL="285750" indent="-285750">
              <a:buFont typeface="Arial" panose="020B0604020202020204" pitchFamily="34" charset="0"/>
              <a:buChar char="•"/>
            </a:pPr>
            <a:endParaRPr lang="en-NZ" sz="2400" dirty="0"/>
          </a:p>
          <a:p>
            <a:pPr marL="285750" indent="-285750">
              <a:buFont typeface="Arial" panose="020B0604020202020204" pitchFamily="34" charset="0"/>
              <a:buChar char="•"/>
            </a:pPr>
            <a:r>
              <a:rPr lang="en-NZ" sz="2400" dirty="0"/>
              <a:t>How does that work in practice.</a:t>
            </a:r>
          </a:p>
          <a:p>
            <a:pPr marL="285750" indent="-285750">
              <a:buFont typeface="Arial" panose="020B0604020202020204" pitchFamily="34" charset="0"/>
              <a:buChar char="•"/>
            </a:pPr>
            <a:endParaRPr lang="en-NZ" sz="2400" dirty="0"/>
          </a:p>
          <a:p>
            <a:pPr marL="285750" indent="-285750">
              <a:buFont typeface="Arial" panose="020B0604020202020204" pitchFamily="34" charset="0"/>
              <a:buChar char="•"/>
            </a:pPr>
            <a:r>
              <a:rPr lang="en-NZ" sz="2400" dirty="0"/>
              <a:t>Since this is my Masters, obviously support from my supervisor.</a:t>
            </a:r>
          </a:p>
        </p:txBody>
      </p:sp>
      <p:pic>
        <p:nvPicPr>
          <p:cNvPr id="5" name="Picture 4">
            <a:extLst>
              <a:ext uri="{FF2B5EF4-FFF2-40B4-BE49-F238E27FC236}">
                <a16:creationId xmlns:a16="http://schemas.microsoft.com/office/drawing/2014/main" id="{98DEEC28-C48A-4A71-BB22-906410C87E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1944" y="1905000"/>
            <a:ext cx="3065635" cy="4492094"/>
          </a:xfrm>
          <a:prstGeom prst="rect">
            <a:avLst/>
          </a:prstGeom>
        </p:spPr>
      </p:pic>
    </p:spTree>
    <p:extLst>
      <p:ext uri="{BB962C8B-B14F-4D97-AF65-F5344CB8AC3E}">
        <p14:creationId xmlns:p14="http://schemas.microsoft.com/office/powerpoint/2010/main" val="20269620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34372-9652-4C73-9462-8D94320598D2}"/>
              </a:ext>
            </a:extLst>
          </p:cNvPr>
          <p:cNvSpPr>
            <a:spLocks noGrp="1"/>
          </p:cNvSpPr>
          <p:nvPr>
            <p:ph type="title"/>
          </p:nvPr>
        </p:nvSpPr>
        <p:spPr>
          <a:xfrm>
            <a:off x="1753386" y="624110"/>
            <a:ext cx="9751225" cy="1280890"/>
          </a:xfrm>
        </p:spPr>
        <p:txBody>
          <a:bodyPr/>
          <a:lstStyle/>
          <a:p>
            <a:r>
              <a:rPr lang="en-NZ" dirty="0"/>
              <a:t>Why am I being so overt about being “one of the crazies”?</a:t>
            </a:r>
          </a:p>
        </p:txBody>
      </p:sp>
      <p:sp>
        <p:nvSpPr>
          <p:cNvPr id="3" name="TextBox 2">
            <a:extLst>
              <a:ext uri="{FF2B5EF4-FFF2-40B4-BE49-F238E27FC236}">
                <a16:creationId xmlns:a16="http://schemas.microsoft.com/office/drawing/2014/main" id="{2DB9B22B-35CE-4C69-9E8F-38ED85795BF9}"/>
              </a:ext>
            </a:extLst>
          </p:cNvPr>
          <p:cNvSpPr txBox="1"/>
          <p:nvPr/>
        </p:nvSpPr>
        <p:spPr>
          <a:xfrm>
            <a:off x="1424682" y="1905000"/>
            <a:ext cx="9869864" cy="4893647"/>
          </a:xfrm>
          <a:prstGeom prst="rect">
            <a:avLst/>
          </a:prstGeom>
          <a:noFill/>
        </p:spPr>
        <p:txBody>
          <a:bodyPr wrap="square" rtlCol="0">
            <a:spAutoFit/>
          </a:bodyPr>
          <a:lstStyle/>
          <a:p>
            <a:pPr marL="285750" indent="-285750">
              <a:buFont typeface="Arial" panose="020B0604020202020204" pitchFamily="34" charset="0"/>
              <a:buChar char="•"/>
            </a:pPr>
            <a:r>
              <a:rPr lang="en-NZ" sz="2400" dirty="0"/>
              <a:t>I don’t want more disenfranchised ‘Others’ who are researched ON, by powerful ground, commodifying people’s life experiences.</a:t>
            </a:r>
          </a:p>
          <a:p>
            <a:pPr marL="285750" indent="-285750">
              <a:buFont typeface="Arial" panose="020B0604020202020204" pitchFamily="34" charset="0"/>
              <a:buChar char="•"/>
            </a:pPr>
            <a:endParaRPr lang="en-NZ" sz="2400" dirty="0"/>
          </a:p>
          <a:p>
            <a:pPr marL="285750" indent="-285750">
              <a:buFont typeface="Arial" panose="020B0604020202020204" pitchFamily="34" charset="0"/>
              <a:buChar char="•"/>
            </a:pPr>
            <a:r>
              <a:rPr lang="en-NZ" sz="2400" dirty="0"/>
              <a:t>People (my participants) really like it! For some – empowering.</a:t>
            </a:r>
          </a:p>
          <a:p>
            <a:pPr marL="285750" indent="-285750">
              <a:buFont typeface="Arial" panose="020B0604020202020204" pitchFamily="34" charset="0"/>
              <a:buChar char="•"/>
            </a:pPr>
            <a:endParaRPr lang="en-NZ" sz="2400" dirty="0"/>
          </a:p>
          <a:p>
            <a:pPr marL="285750" indent="-285750">
              <a:buFont typeface="Arial" panose="020B0604020202020204" pitchFamily="34" charset="0"/>
              <a:buChar char="•"/>
            </a:pPr>
            <a:r>
              <a:rPr lang="en-NZ" sz="2400" dirty="0"/>
              <a:t>I’m already “out” as “one of the crazies”.</a:t>
            </a:r>
          </a:p>
          <a:p>
            <a:pPr marL="285750" indent="-285750">
              <a:buFont typeface="Arial" panose="020B0604020202020204" pitchFamily="34" charset="0"/>
              <a:buChar char="•"/>
            </a:pPr>
            <a:endParaRPr lang="en-NZ" sz="2400" dirty="0"/>
          </a:p>
          <a:p>
            <a:pPr marL="285750" indent="-285750">
              <a:buFont typeface="Arial" panose="020B0604020202020204" pitchFamily="34" charset="0"/>
              <a:buChar char="•"/>
            </a:pPr>
            <a:r>
              <a:rPr lang="en-NZ" sz="2400" dirty="0"/>
              <a:t>I can analyse people’s stories through the eyes of another peer, and not reconstructed by someone involved with the Act.</a:t>
            </a:r>
          </a:p>
          <a:p>
            <a:pPr marL="285750" indent="-285750">
              <a:buFont typeface="Arial" panose="020B0604020202020204" pitchFamily="34" charset="0"/>
              <a:buChar char="•"/>
            </a:pPr>
            <a:endParaRPr lang="en-NZ" sz="2400" dirty="0"/>
          </a:p>
          <a:p>
            <a:pPr marL="285750" indent="-285750">
              <a:buFont typeface="Arial" panose="020B0604020202020204" pitchFamily="34" charset="0"/>
              <a:buChar char="•"/>
            </a:pPr>
            <a:r>
              <a:rPr lang="en-NZ" sz="2400" dirty="0"/>
              <a:t>I like and am curious about the concept of ‘reflexivity’.</a:t>
            </a:r>
          </a:p>
        </p:txBody>
      </p:sp>
    </p:spTree>
    <p:extLst>
      <p:ext uri="{BB962C8B-B14F-4D97-AF65-F5344CB8AC3E}">
        <p14:creationId xmlns:p14="http://schemas.microsoft.com/office/powerpoint/2010/main" val="1576841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34372-9652-4C73-9462-8D94320598D2}"/>
              </a:ext>
            </a:extLst>
          </p:cNvPr>
          <p:cNvSpPr>
            <a:spLocks noGrp="1"/>
          </p:cNvSpPr>
          <p:nvPr>
            <p:ph type="title"/>
          </p:nvPr>
        </p:nvSpPr>
        <p:spPr>
          <a:xfrm>
            <a:off x="1753386" y="624110"/>
            <a:ext cx="9751225" cy="1280890"/>
          </a:xfrm>
        </p:spPr>
        <p:txBody>
          <a:bodyPr/>
          <a:lstStyle/>
          <a:p>
            <a:r>
              <a:rPr lang="en-NZ" dirty="0"/>
              <a:t>What is this like?</a:t>
            </a:r>
          </a:p>
        </p:txBody>
      </p:sp>
      <p:sp>
        <p:nvSpPr>
          <p:cNvPr id="3" name="TextBox 2">
            <a:extLst>
              <a:ext uri="{FF2B5EF4-FFF2-40B4-BE49-F238E27FC236}">
                <a16:creationId xmlns:a16="http://schemas.microsoft.com/office/drawing/2014/main" id="{2DB9B22B-35CE-4C69-9E8F-38ED85795BF9}"/>
              </a:ext>
            </a:extLst>
          </p:cNvPr>
          <p:cNvSpPr txBox="1"/>
          <p:nvPr/>
        </p:nvSpPr>
        <p:spPr>
          <a:xfrm>
            <a:off x="1677971" y="2460396"/>
            <a:ext cx="9869864" cy="461665"/>
          </a:xfrm>
          <a:prstGeom prst="rect">
            <a:avLst/>
          </a:prstGeom>
          <a:noFill/>
        </p:spPr>
        <p:txBody>
          <a:bodyPr wrap="square" rtlCol="0">
            <a:spAutoFit/>
          </a:bodyPr>
          <a:lstStyle/>
          <a:p>
            <a:pPr marL="342900" indent="-342900">
              <a:buFont typeface="Arial" panose="020B0604020202020204" pitchFamily="34" charset="0"/>
              <a:buChar char="•"/>
            </a:pPr>
            <a:r>
              <a:rPr lang="en-NZ" sz="2400" dirty="0" err="1"/>
              <a:t>bksgskdfh</a:t>
            </a:r>
            <a:endParaRPr lang="en-NZ" sz="2400" dirty="0"/>
          </a:p>
        </p:txBody>
      </p:sp>
      <p:pic>
        <p:nvPicPr>
          <p:cNvPr id="5" name="Picture 4">
            <a:extLst>
              <a:ext uri="{FF2B5EF4-FFF2-40B4-BE49-F238E27FC236}">
                <a16:creationId xmlns:a16="http://schemas.microsoft.com/office/drawing/2014/main" id="{5CE3F206-DA96-49F2-9759-AF1EE22D6A0D}"/>
              </a:ext>
            </a:extLst>
          </p:cNvPr>
          <p:cNvPicPr>
            <a:picLocks noChangeAspect="1"/>
          </p:cNvPicPr>
          <p:nvPr/>
        </p:nvPicPr>
        <p:blipFill rotWithShape="1">
          <a:blip r:embed="rId2">
            <a:extLst>
              <a:ext uri="{28A0092B-C50C-407E-A947-70E740481C1C}">
                <a14:useLocalDpi xmlns:a14="http://schemas.microsoft.com/office/drawing/2010/main" val="0"/>
              </a:ext>
            </a:extLst>
          </a:blip>
          <a:srcRect l="6054" t="6055" r="4786" b="45081"/>
          <a:stretch/>
        </p:blipFill>
        <p:spPr>
          <a:xfrm>
            <a:off x="7317662" y="108959"/>
            <a:ext cx="4417138" cy="2640934"/>
          </a:xfrm>
          <a:prstGeom prst="rect">
            <a:avLst/>
          </a:prstGeom>
        </p:spPr>
      </p:pic>
      <p:pic>
        <p:nvPicPr>
          <p:cNvPr id="7" name="Picture 6">
            <a:extLst>
              <a:ext uri="{FF2B5EF4-FFF2-40B4-BE49-F238E27FC236}">
                <a16:creationId xmlns:a16="http://schemas.microsoft.com/office/drawing/2014/main" id="{D530DE34-8E13-42BB-87F5-C66274F7BF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29426"/>
            <a:ext cx="4025092" cy="5366789"/>
          </a:xfrm>
          <a:prstGeom prst="rect">
            <a:avLst/>
          </a:prstGeom>
        </p:spPr>
      </p:pic>
      <p:sp>
        <p:nvSpPr>
          <p:cNvPr id="8" name="TextBox 7">
            <a:extLst>
              <a:ext uri="{FF2B5EF4-FFF2-40B4-BE49-F238E27FC236}">
                <a16:creationId xmlns:a16="http://schemas.microsoft.com/office/drawing/2014/main" id="{54498033-D042-48F7-A8EB-AABC61E126A7}"/>
              </a:ext>
            </a:extLst>
          </p:cNvPr>
          <p:cNvSpPr txBox="1"/>
          <p:nvPr/>
        </p:nvSpPr>
        <p:spPr>
          <a:xfrm>
            <a:off x="457200" y="5402893"/>
            <a:ext cx="4025092" cy="830997"/>
          </a:xfrm>
          <a:prstGeom prst="rect">
            <a:avLst/>
          </a:prstGeom>
          <a:noFill/>
        </p:spPr>
        <p:txBody>
          <a:bodyPr wrap="square" rtlCol="0">
            <a:spAutoFit/>
          </a:bodyPr>
          <a:lstStyle/>
          <a:p>
            <a:r>
              <a:rPr lang="en-NZ" sz="2400" dirty="0">
                <a:solidFill>
                  <a:schemeClr val="bg1"/>
                </a:solidFill>
              </a:rPr>
              <a:t>Sometimes more difficult than I expected!</a:t>
            </a:r>
          </a:p>
        </p:txBody>
      </p:sp>
      <p:sp>
        <p:nvSpPr>
          <p:cNvPr id="9" name="TextBox 8">
            <a:extLst>
              <a:ext uri="{FF2B5EF4-FFF2-40B4-BE49-F238E27FC236}">
                <a16:creationId xmlns:a16="http://schemas.microsoft.com/office/drawing/2014/main" id="{293F5683-2882-4D51-B655-68048DC2E3A5}"/>
              </a:ext>
            </a:extLst>
          </p:cNvPr>
          <p:cNvSpPr txBox="1"/>
          <p:nvPr/>
        </p:nvSpPr>
        <p:spPr>
          <a:xfrm>
            <a:off x="8106033" y="2229563"/>
            <a:ext cx="4417138" cy="461665"/>
          </a:xfrm>
          <a:prstGeom prst="rect">
            <a:avLst/>
          </a:prstGeom>
          <a:noFill/>
        </p:spPr>
        <p:txBody>
          <a:bodyPr wrap="square" rtlCol="0">
            <a:spAutoFit/>
          </a:bodyPr>
          <a:lstStyle/>
          <a:p>
            <a:r>
              <a:rPr lang="en-NZ" sz="2400" dirty="0"/>
              <a:t>Sometimes a bit lonely.</a:t>
            </a:r>
          </a:p>
        </p:txBody>
      </p:sp>
      <p:pic>
        <p:nvPicPr>
          <p:cNvPr id="11" name="Picture 10">
            <a:extLst>
              <a:ext uri="{FF2B5EF4-FFF2-40B4-BE49-F238E27FC236}">
                <a16:creationId xmlns:a16="http://schemas.microsoft.com/office/drawing/2014/main" id="{5461B47F-3AF9-45DB-88D1-498E5F9DF6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5244" y="2298375"/>
            <a:ext cx="2984466" cy="4487919"/>
          </a:xfrm>
          <a:prstGeom prst="rect">
            <a:avLst/>
          </a:prstGeom>
        </p:spPr>
      </p:pic>
      <p:sp>
        <p:nvSpPr>
          <p:cNvPr id="12" name="TextBox 11">
            <a:extLst>
              <a:ext uri="{FF2B5EF4-FFF2-40B4-BE49-F238E27FC236}">
                <a16:creationId xmlns:a16="http://schemas.microsoft.com/office/drawing/2014/main" id="{02FF9790-F0A5-4CD6-9BDE-54949956F2BE}"/>
              </a:ext>
            </a:extLst>
          </p:cNvPr>
          <p:cNvSpPr txBox="1"/>
          <p:nvPr/>
        </p:nvSpPr>
        <p:spPr>
          <a:xfrm>
            <a:off x="7994822" y="3793524"/>
            <a:ext cx="3739978" cy="2308324"/>
          </a:xfrm>
          <a:prstGeom prst="rect">
            <a:avLst/>
          </a:prstGeom>
          <a:noFill/>
        </p:spPr>
        <p:txBody>
          <a:bodyPr wrap="square" rtlCol="0">
            <a:spAutoFit/>
          </a:bodyPr>
          <a:lstStyle/>
          <a:p>
            <a:r>
              <a:rPr lang="en-NZ" sz="2400" dirty="0"/>
              <a:t>Really exciting, and buzzy to be with peers, hear their stories and sometimes share kai with people with a common experience.</a:t>
            </a:r>
          </a:p>
        </p:txBody>
      </p:sp>
    </p:spTree>
    <p:extLst>
      <p:ext uri="{BB962C8B-B14F-4D97-AF65-F5344CB8AC3E}">
        <p14:creationId xmlns:p14="http://schemas.microsoft.com/office/powerpoint/2010/main" val="12754468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3A8612C-9B90-4048-94D7-1C798494D0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71267" y="624111"/>
            <a:ext cx="4763275" cy="4738722"/>
          </a:xfrm>
          <a:prstGeom prst="rect">
            <a:avLst/>
          </a:prstGeom>
        </p:spPr>
      </p:pic>
      <p:sp>
        <p:nvSpPr>
          <p:cNvPr id="2" name="Title 1">
            <a:extLst>
              <a:ext uri="{FF2B5EF4-FFF2-40B4-BE49-F238E27FC236}">
                <a16:creationId xmlns:a16="http://schemas.microsoft.com/office/drawing/2014/main" id="{C7534372-9652-4C73-9462-8D94320598D2}"/>
              </a:ext>
            </a:extLst>
          </p:cNvPr>
          <p:cNvSpPr>
            <a:spLocks noGrp="1"/>
          </p:cNvSpPr>
          <p:nvPr>
            <p:ph type="title"/>
          </p:nvPr>
        </p:nvSpPr>
        <p:spPr>
          <a:xfrm>
            <a:off x="1753386" y="624110"/>
            <a:ext cx="9751225" cy="1280890"/>
          </a:xfrm>
        </p:spPr>
        <p:txBody>
          <a:bodyPr/>
          <a:lstStyle/>
          <a:p>
            <a:r>
              <a:rPr lang="en-NZ" dirty="0"/>
              <a:t>Reflexivity</a:t>
            </a:r>
          </a:p>
        </p:txBody>
      </p:sp>
      <p:sp>
        <p:nvSpPr>
          <p:cNvPr id="3" name="TextBox 2">
            <a:extLst>
              <a:ext uri="{FF2B5EF4-FFF2-40B4-BE49-F238E27FC236}">
                <a16:creationId xmlns:a16="http://schemas.microsoft.com/office/drawing/2014/main" id="{2DB9B22B-35CE-4C69-9E8F-38ED85795BF9}"/>
              </a:ext>
            </a:extLst>
          </p:cNvPr>
          <p:cNvSpPr txBox="1"/>
          <p:nvPr/>
        </p:nvSpPr>
        <p:spPr>
          <a:xfrm>
            <a:off x="1313391" y="1793788"/>
            <a:ext cx="5556968" cy="4154984"/>
          </a:xfrm>
          <a:prstGeom prst="rect">
            <a:avLst/>
          </a:prstGeom>
          <a:noFill/>
        </p:spPr>
        <p:txBody>
          <a:bodyPr wrap="square" rtlCol="0">
            <a:spAutoFit/>
          </a:bodyPr>
          <a:lstStyle/>
          <a:p>
            <a:pPr marL="285750" indent="-285750">
              <a:buFont typeface="Arial" panose="020B0604020202020204" pitchFamily="34" charset="0"/>
              <a:buChar char="•"/>
            </a:pPr>
            <a:r>
              <a:rPr lang="en-NZ" sz="2400" dirty="0"/>
              <a:t>Embrace the bias! We all have it, we’re never going to be objective – relativism.</a:t>
            </a:r>
          </a:p>
          <a:p>
            <a:pPr marL="285750" indent="-285750">
              <a:buFont typeface="Arial" panose="020B0604020202020204" pitchFamily="34" charset="0"/>
              <a:buChar char="•"/>
            </a:pPr>
            <a:endParaRPr lang="en-NZ" sz="2400" dirty="0"/>
          </a:p>
          <a:p>
            <a:pPr marL="285750" indent="-285750">
              <a:buFont typeface="Arial" panose="020B0604020202020204" pitchFamily="34" charset="0"/>
              <a:buChar char="•"/>
            </a:pPr>
            <a:r>
              <a:rPr lang="en-NZ" sz="2400" dirty="0"/>
              <a:t>What is this ‘reflexivity’ thing?</a:t>
            </a:r>
          </a:p>
          <a:p>
            <a:pPr marL="285750" indent="-285750">
              <a:buFont typeface="Arial" panose="020B0604020202020204" pitchFamily="34" charset="0"/>
              <a:buChar char="•"/>
            </a:pPr>
            <a:endParaRPr lang="en-NZ" sz="2400" dirty="0"/>
          </a:p>
          <a:p>
            <a:pPr marL="285750" indent="-285750">
              <a:buFont typeface="Arial" panose="020B0604020202020204" pitchFamily="34" charset="0"/>
              <a:buChar char="•"/>
            </a:pPr>
            <a:r>
              <a:rPr lang="en-NZ" sz="2400" dirty="0"/>
              <a:t>Since I’m asking people to talk about what is often a difficult time in their life, perhaps I should reflect on mine, and look at how what they say, impacts on me.</a:t>
            </a:r>
          </a:p>
        </p:txBody>
      </p:sp>
    </p:spTree>
    <p:extLst>
      <p:ext uri="{BB962C8B-B14F-4D97-AF65-F5344CB8AC3E}">
        <p14:creationId xmlns:p14="http://schemas.microsoft.com/office/powerpoint/2010/main" val="19232568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34372-9652-4C73-9462-8D94320598D2}"/>
              </a:ext>
            </a:extLst>
          </p:cNvPr>
          <p:cNvSpPr>
            <a:spLocks noGrp="1"/>
          </p:cNvSpPr>
          <p:nvPr>
            <p:ph type="title"/>
          </p:nvPr>
        </p:nvSpPr>
        <p:spPr>
          <a:xfrm>
            <a:off x="1654532" y="2788555"/>
            <a:ext cx="9751225" cy="1280890"/>
          </a:xfrm>
        </p:spPr>
        <p:txBody>
          <a:bodyPr/>
          <a:lstStyle/>
          <a:p>
            <a:pPr algn="ctr"/>
            <a:r>
              <a:rPr lang="en-NZ" dirty="0"/>
              <a:t>Extract from a poem from a peer.</a:t>
            </a:r>
          </a:p>
        </p:txBody>
      </p:sp>
    </p:spTree>
    <p:extLst>
      <p:ext uri="{BB962C8B-B14F-4D97-AF65-F5344CB8AC3E}">
        <p14:creationId xmlns:p14="http://schemas.microsoft.com/office/powerpoint/2010/main" val="35205332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34372-9652-4C73-9462-8D94320598D2}"/>
              </a:ext>
            </a:extLst>
          </p:cNvPr>
          <p:cNvSpPr>
            <a:spLocks noGrp="1"/>
          </p:cNvSpPr>
          <p:nvPr>
            <p:ph type="title"/>
          </p:nvPr>
        </p:nvSpPr>
        <p:spPr>
          <a:xfrm>
            <a:off x="1753386" y="624110"/>
            <a:ext cx="9751225" cy="1280890"/>
          </a:xfrm>
        </p:spPr>
        <p:txBody>
          <a:bodyPr/>
          <a:lstStyle/>
          <a:p>
            <a:r>
              <a:rPr lang="en-NZ" dirty="0"/>
              <a:t>Contact</a:t>
            </a:r>
          </a:p>
        </p:txBody>
      </p:sp>
      <p:sp>
        <p:nvSpPr>
          <p:cNvPr id="3" name="TextBox 2">
            <a:extLst>
              <a:ext uri="{FF2B5EF4-FFF2-40B4-BE49-F238E27FC236}">
                <a16:creationId xmlns:a16="http://schemas.microsoft.com/office/drawing/2014/main" id="{2DB9B22B-35CE-4C69-9E8F-38ED85795BF9}"/>
              </a:ext>
            </a:extLst>
          </p:cNvPr>
          <p:cNvSpPr txBox="1"/>
          <p:nvPr/>
        </p:nvSpPr>
        <p:spPr>
          <a:xfrm>
            <a:off x="1677971" y="2460396"/>
            <a:ext cx="9869864" cy="2308324"/>
          </a:xfrm>
          <a:prstGeom prst="rect">
            <a:avLst/>
          </a:prstGeom>
          <a:noFill/>
        </p:spPr>
        <p:txBody>
          <a:bodyPr wrap="square" rtlCol="0">
            <a:spAutoFit/>
          </a:bodyPr>
          <a:lstStyle/>
          <a:p>
            <a:r>
              <a:rPr lang="en-NZ" sz="2400" dirty="0"/>
              <a:t>For more information, contact me at</a:t>
            </a:r>
          </a:p>
          <a:p>
            <a:endParaRPr lang="en-NZ" sz="2400" dirty="0"/>
          </a:p>
          <a:p>
            <a:endParaRPr lang="en-NZ" sz="2400" dirty="0"/>
          </a:p>
          <a:p>
            <a:r>
              <a:rPr lang="en-NZ" sz="2400" dirty="0"/>
              <a:t>Email: </a:t>
            </a:r>
            <a:r>
              <a:rPr lang="en-NZ" sz="2400" dirty="0">
                <a:hlinkClick r:id="rId2"/>
              </a:rPr>
              <a:t>scla069@aucklanduni.co.nz</a:t>
            </a:r>
            <a:r>
              <a:rPr lang="en-NZ" sz="2400" dirty="0"/>
              <a:t> </a:t>
            </a:r>
          </a:p>
          <a:p>
            <a:endParaRPr lang="en-NZ" sz="2400" dirty="0"/>
          </a:p>
          <a:p>
            <a:r>
              <a:rPr lang="en-NZ" sz="2400" dirty="0"/>
              <a:t>Research </a:t>
            </a:r>
            <a:r>
              <a:rPr lang="en-NZ" sz="2400" dirty="0" err="1"/>
              <a:t>ph</a:t>
            </a:r>
            <a:r>
              <a:rPr lang="en-NZ" sz="2400" dirty="0"/>
              <a:t>: 021 0890 2255</a:t>
            </a:r>
          </a:p>
        </p:txBody>
      </p:sp>
    </p:spTree>
    <p:extLst>
      <p:ext uri="{BB962C8B-B14F-4D97-AF65-F5344CB8AC3E}">
        <p14:creationId xmlns:p14="http://schemas.microsoft.com/office/powerpoint/2010/main" val="2723538234"/>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milyTree04_16x9.potx" id="{B964823B-9989-4770-AD4F-CD518EC6023C}" vid="{1B7A11DD-A8BF-4C0B-8348-71949B7D9CE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10A562F9-1426-469A-842D-A8882B635EA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Family tree chart (vertical, green, red, widescreen)</Template>
  <TotalTime>0</TotalTime>
  <Words>308</Words>
  <Application>Microsoft Office PowerPoint</Application>
  <PresentationFormat>Widescreen</PresentationFormat>
  <Paragraphs>50</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Century Gothic</vt:lpstr>
      <vt:lpstr>Wingdings 3</vt:lpstr>
      <vt:lpstr>Wisp</vt:lpstr>
      <vt:lpstr>Service users’ experiences of compulsory inpatient treatment under the Mental Health Act, (Compulsory Assessment and Treatment Act), 1992.   Shona Clarke Masters of Health Sciences University of Auckland  Mental Health Research Symposium, 1 December, 2017</vt:lpstr>
      <vt:lpstr>The research</vt:lpstr>
      <vt:lpstr>Situating the research –  Service user led research</vt:lpstr>
      <vt:lpstr>Why am I being so overt about being “one of the crazies”?</vt:lpstr>
      <vt:lpstr>What is this like?</vt:lpstr>
      <vt:lpstr>Reflexivity</vt:lpstr>
      <vt:lpstr>Extract from a poem from a peer.</vt:lpstr>
      <vt:lpstr>Contact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2017-11-24T21:24:31Z</dcterms:created>
  <dcterms:modified xsi:type="dcterms:W3CDTF">2017-11-28T22:13:03Z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TC040010539991</vt:lpwstr>
  </property>
</Properties>
</file>